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aleway ExtraBold"/>
      <p:bold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Maven Pro SemiBold"/>
      <p:regular r:id="rId35"/>
      <p:bold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  <p:embeddedFont>
      <p:font typeface="Lato Black"/>
      <p:bold r:id="rId43"/>
      <p:boldItalic r:id="rId44"/>
    </p:embeddedFont>
    <p:embeddedFont>
      <p:font typeface="Maven Pro Medium"/>
      <p:regular r:id="rId45"/>
      <p:bold r:id="rId46"/>
    </p:embeddedFont>
    <p:embeddedFont>
      <p:font typeface="Nunito Medium"/>
      <p:regular r:id="rId47"/>
      <p:bold r:id="rId48"/>
      <p:italic r:id="rId49"/>
      <p:boldItalic r:id="rId50"/>
    </p:embeddedFont>
    <p:embeddedFont>
      <p:font typeface="Nunito ExtraBold"/>
      <p:bold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44" Type="http://schemas.openxmlformats.org/officeDocument/2006/relationships/font" Target="fonts/LatoBlack-boldItalic.fntdata"/><Relationship Id="rId43" Type="http://schemas.openxmlformats.org/officeDocument/2006/relationships/font" Target="fonts/LatoBlack-bold.fntdata"/><Relationship Id="rId46" Type="http://schemas.openxmlformats.org/officeDocument/2006/relationships/font" Target="fonts/MavenProMedium-bold.fntdata"/><Relationship Id="rId45" Type="http://schemas.openxmlformats.org/officeDocument/2006/relationships/font" Target="fonts/MavenPr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Medium-bold.fntdata"/><Relationship Id="rId47" Type="http://schemas.openxmlformats.org/officeDocument/2006/relationships/font" Target="fonts/NunitoMedium-regular.fntdata"/><Relationship Id="rId49" Type="http://schemas.openxmlformats.org/officeDocument/2006/relationships/font" Target="fonts/Nuni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font" Target="fonts/RalewayExtraBold-boldItalic.fntdata"/><Relationship Id="rId33" Type="http://schemas.openxmlformats.org/officeDocument/2006/relationships/font" Target="fonts/Nunito-italic.fntdata"/><Relationship Id="rId32" Type="http://schemas.openxmlformats.org/officeDocument/2006/relationships/font" Target="fonts/Nunito-bold.fntdata"/><Relationship Id="rId35" Type="http://schemas.openxmlformats.org/officeDocument/2006/relationships/font" Target="fonts/MavenProSemiBold-regular.fntdata"/><Relationship Id="rId34" Type="http://schemas.openxmlformats.org/officeDocument/2006/relationships/font" Target="fonts/Nunito-boldItalic.fntdata"/><Relationship Id="rId37" Type="http://schemas.openxmlformats.org/officeDocument/2006/relationships/font" Target="fonts/Lato-regular.fntdata"/><Relationship Id="rId36" Type="http://schemas.openxmlformats.org/officeDocument/2006/relationships/font" Target="fonts/MavenProSemiBold-bold.fntdata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29" Type="http://schemas.openxmlformats.org/officeDocument/2006/relationships/font" Target="fonts/RalewayExtraBold-bold.fntdata"/><Relationship Id="rId51" Type="http://schemas.openxmlformats.org/officeDocument/2006/relationships/font" Target="fonts/NunitoExtraBold-bold.fntdata"/><Relationship Id="rId50" Type="http://schemas.openxmlformats.org/officeDocument/2006/relationships/font" Target="fonts/NunitoMedium-boldItalic.fntdata"/><Relationship Id="rId52" Type="http://schemas.openxmlformats.org/officeDocument/2006/relationships/font" Target="fonts/Nunito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533a069cc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5533a069c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533a069cc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533a069c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533a069cc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533a069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5533a069c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5533a069c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533a069c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533a069c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533a069cc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533a069c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5d9b564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55d9b564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533a069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533a069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a4565da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a4565da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a7ed758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4a7ed758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hyperlink" Target="https://boardgamepred.streamlit.app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6.jpg"/><Relationship Id="rId7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1.jpg"/><Relationship Id="rId6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s://es.wikipedia.org/wiki/Variable_aleatoria" TargetMode="External"/><Relationship Id="rId5" Type="http://schemas.openxmlformats.org/officeDocument/2006/relationships/hyperlink" Target="https://es.wikipedia.org/wiki/Variable_estad%C3%ADstica#Seg%C3%BAn_la_medici%C3%B3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es.wikipedia.org/wiki/Variable_aleatoria" TargetMode="External"/><Relationship Id="rId5" Type="http://schemas.openxmlformats.org/officeDocument/2006/relationships/hyperlink" Target="https://es.wikipedia.org/wiki/Variable_estad%C3%ADstica#Seg%C3%BAn_la_medici%C3%B3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44"/>
              <a:t>Predicción del rating de los juegos de mesa</a:t>
            </a:r>
            <a:endParaRPr sz="4244"/>
          </a:p>
        </p:txBody>
      </p:sp>
      <p:sp>
        <p:nvSpPr>
          <p:cNvPr id="278" name="Google Shape;278;p13"/>
          <p:cNvSpPr txBox="1"/>
          <p:nvPr>
            <p:ph idx="1" type="body"/>
          </p:nvPr>
        </p:nvSpPr>
        <p:spPr>
          <a:xfrm>
            <a:off x="6104725" y="3819350"/>
            <a:ext cx="30129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Santiago Valencia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idx="4294967295" type="body"/>
          </p:nvPr>
        </p:nvSpPr>
        <p:spPr>
          <a:xfrm>
            <a:off x="722775" y="2089025"/>
            <a:ext cx="2727300" cy="14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Cuando hablamos de </a:t>
            </a: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mecánicas</a:t>
            </a: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de juegos de mesa nos pueden venir a la cabeza estos </a:t>
            </a:r>
            <a:r>
              <a:rPr b="1" lang="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términos.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8" name="Google Shape;348;p22"/>
          <p:cNvSpPr txBox="1"/>
          <p:nvPr>
            <p:ph type="title"/>
          </p:nvPr>
        </p:nvSpPr>
        <p:spPr>
          <a:xfrm>
            <a:off x="1855825" y="369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/>
              <a:t>Análisis de base de datos de BGG</a:t>
            </a:r>
            <a:endParaRPr i="1" sz="2400">
              <a:solidFill>
                <a:schemeClr val="dk2"/>
              </a:solidFill>
            </a:endParaRPr>
          </a:p>
        </p:txBody>
      </p:sp>
      <p:pic>
        <p:nvPicPr>
          <p:cNvPr id="349" name="Google Shape;3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650" y="1281900"/>
            <a:ext cx="3936275" cy="32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965375" y="1588450"/>
            <a:ext cx="3455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</a:t>
            </a: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 de las </a:t>
            </a: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mecánicas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Las variables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de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mecánicas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que mayor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correlación tienen con nuestro Rating son las siguientes: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rol y campañas.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equipos.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solitarios.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6" name="Google Shape;3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899" y="1588450"/>
            <a:ext cx="3562725" cy="2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62" name="Google Shape;362;p24"/>
          <p:cNvSpPr txBox="1"/>
          <p:nvPr/>
        </p:nvSpPr>
        <p:spPr>
          <a:xfrm>
            <a:off x="822950" y="1340500"/>
            <a:ext cx="765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 de las mecánicas</a:t>
            </a:r>
            <a:endParaRPr i="1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Los juegos solitarios dominan en cuanto a la calificación de los usuarios.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3" name="Google Shape;3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18075"/>
            <a:ext cx="8839196" cy="171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69" name="Google Shape;369;p25"/>
          <p:cNvSpPr txBox="1"/>
          <p:nvPr/>
        </p:nvSpPr>
        <p:spPr>
          <a:xfrm>
            <a:off x="965375" y="1588450"/>
            <a:ext cx="345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 de los géneros: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Las variables de géneros que mayor correlación tienen con nuestro Rating son las siguientes: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estrategia.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Juegos de guerra.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0" name="Google Shape;3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575" y="1243750"/>
            <a:ext cx="4385047" cy="34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76" name="Google Shape;376;p26"/>
          <p:cNvSpPr txBox="1"/>
          <p:nvPr/>
        </p:nvSpPr>
        <p:spPr>
          <a:xfrm>
            <a:off x="773850" y="1235000"/>
            <a:ext cx="765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Char char="●"/>
            </a:pPr>
            <a:r>
              <a:rPr i="1" lang="es">
                <a:latin typeface="Nunito Medium"/>
                <a:ea typeface="Nunito Medium"/>
                <a:cs typeface="Nunito Medium"/>
                <a:sym typeface="Nunito Medium"/>
              </a:rPr>
              <a:t>Análisis de los géneros</a:t>
            </a:r>
            <a:endParaRPr i="1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Al igual que pasa con las 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mecánicas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, hay muchos 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géneros</a:t>
            </a:r>
            <a:r>
              <a:rPr lang="es">
                <a:latin typeface="Nunito Medium"/>
                <a:ea typeface="Nunito Medium"/>
                <a:cs typeface="Nunito Medium"/>
                <a:sym typeface="Nunito Medium"/>
              </a:rPr>
              <a:t> que pueden estar relacionados y estos dos pueden estarlo.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7" name="Google Shape;3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75" y="2481402"/>
            <a:ext cx="7825151" cy="25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825" y="150412"/>
            <a:ext cx="4276351" cy="48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7"/>
          <p:cNvSpPr txBox="1"/>
          <p:nvPr/>
        </p:nvSpPr>
        <p:spPr>
          <a:xfrm>
            <a:off x="2855550" y="3761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Conclusiones del análisis</a:t>
            </a:r>
            <a:endParaRPr b="1" sz="1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27"/>
          <p:cNvSpPr txBox="1"/>
          <p:nvPr>
            <p:ph idx="4294967295" type="body"/>
          </p:nvPr>
        </p:nvSpPr>
        <p:spPr>
          <a:xfrm>
            <a:off x="2600500" y="907800"/>
            <a:ext cx="3550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Hay mucha influencia del ranking de la página Board Games Geek.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 A mayor complejidad del juego vamos a tener un mayor rating de usuarios.  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Juegos de campañas, juegos de equipos y juegos solitarios tienen bastante relación con el rating de usuarios.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47"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– En los géneros destacan los juegos de estrategia y los juegos de guerra con una puntuación similar.</a:t>
            </a:r>
            <a:endParaRPr sz="4547"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chemeClr val="lt1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chemeClr val="lt1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>
            <p:ph type="title"/>
          </p:nvPr>
        </p:nvSpPr>
        <p:spPr>
          <a:xfrm>
            <a:off x="532000" y="932900"/>
            <a:ext cx="7143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Cómo</a:t>
            </a:r>
            <a:r>
              <a:rPr lang="es"/>
              <a:t> podemos abordar este problema?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– Nuestro modelo aporta una respuesta de rating clara a unas </a:t>
            </a:r>
            <a:r>
              <a:rPr lang="es"/>
              <a:t>características</a:t>
            </a:r>
            <a:r>
              <a:rPr lang="es"/>
              <a:t> concretas.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title"/>
          </p:nvPr>
        </p:nvSpPr>
        <p:spPr>
          <a:xfrm>
            <a:off x="1971900" y="11077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Modelo de predicción de Rating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95" name="Google Shape;395;p29"/>
          <p:cNvSpPr txBox="1"/>
          <p:nvPr/>
        </p:nvSpPr>
        <p:spPr>
          <a:xfrm>
            <a:off x="1257225" y="1306450"/>
            <a:ext cx="3105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El mejor modelo de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predicción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tiene un error de un 0.2 de media en la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predicción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de una nota del 0 a 10.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Con este modelo ayudaremos a startups a iniciar su andadura en la creación de juegos de mesa.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Multitud de variables a escoger.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Dependiendo de la repercusión que el cliente quiere de su juega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dependerá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la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inversión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en publicidad en tiendas o en BGG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875" y="1428975"/>
            <a:ext cx="3066875" cy="25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812" y="1656600"/>
            <a:ext cx="5292098" cy="33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0"/>
          <p:cNvSpPr txBox="1"/>
          <p:nvPr>
            <p:ph type="title"/>
          </p:nvPr>
        </p:nvSpPr>
        <p:spPr>
          <a:xfrm>
            <a:off x="1704000" y="495625"/>
            <a:ext cx="5736000" cy="34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</a:rPr>
              <a:t>Aplicación Web</a:t>
            </a:r>
            <a:endParaRPr i="1" sz="4200">
              <a:solidFill>
                <a:schemeClr val="dk1"/>
              </a:solidFill>
            </a:endParaRPr>
          </a:p>
        </p:txBody>
      </p:sp>
      <p:sp>
        <p:nvSpPr>
          <p:cNvPr id="403" name="Google Shape;403;p30"/>
          <p:cNvSpPr txBox="1"/>
          <p:nvPr/>
        </p:nvSpPr>
        <p:spPr>
          <a:xfrm>
            <a:off x="1380300" y="764975"/>
            <a:ext cx="72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Teneis el enlace a la aplicaciónen el siguiente link: </a:t>
            </a:r>
            <a:r>
              <a:rPr lang="e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https://boardgamepred.streamlit.app/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30"/>
          <p:cNvSpPr txBox="1"/>
          <p:nvPr>
            <p:ph type="title"/>
          </p:nvPr>
        </p:nvSpPr>
        <p:spPr>
          <a:xfrm>
            <a:off x="1704000" y="1309800"/>
            <a:ext cx="5736000" cy="34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</a:rPr>
              <a:t>Tutorial de la app</a:t>
            </a:r>
            <a:endParaRPr i="1" sz="4200">
              <a:solidFill>
                <a:schemeClr val="dk1"/>
              </a:solidFill>
            </a:endParaRPr>
          </a:p>
        </p:txBody>
      </p:sp>
      <p:cxnSp>
        <p:nvCxnSpPr>
          <p:cNvPr id="405" name="Google Shape;405;p30"/>
          <p:cNvCxnSpPr/>
          <p:nvPr/>
        </p:nvCxnSpPr>
        <p:spPr>
          <a:xfrm>
            <a:off x="1407525" y="2686400"/>
            <a:ext cx="4086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30"/>
          <p:cNvSpPr txBox="1"/>
          <p:nvPr/>
        </p:nvSpPr>
        <p:spPr>
          <a:xfrm>
            <a:off x="321000" y="2003575"/>
            <a:ext cx="163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Parámetros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a escoger en mi predicción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30"/>
          <p:cNvSpPr/>
          <p:nvPr/>
        </p:nvSpPr>
        <p:spPr>
          <a:xfrm>
            <a:off x="1816125" y="1656600"/>
            <a:ext cx="1176300" cy="349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30"/>
          <p:cNvCxnSpPr/>
          <p:nvPr/>
        </p:nvCxnSpPr>
        <p:spPr>
          <a:xfrm>
            <a:off x="4195450" y="3191600"/>
            <a:ext cx="680400" cy="8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0"/>
          <p:cNvSpPr txBox="1"/>
          <p:nvPr/>
        </p:nvSpPr>
        <p:spPr>
          <a:xfrm>
            <a:off x="3151025" y="2391125"/>
            <a:ext cx="149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Una vez ya tienes los </a:t>
            </a:r>
            <a:r>
              <a:rPr lang="es" sz="1000">
                <a:latin typeface="Nunito"/>
                <a:ea typeface="Nunito"/>
                <a:cs typeface="Nunito"/>
                <a:sym typeface="Nunito"/>
              </a:rPr>
              <a:t>parámetros</a:t>
            </a:r>
            <a:r>
              <a:rPr lang="es" sz="1000">
                <a:latin typeface="Nunito"/>
                <a:ea typeface="Nunito"/>
                <a:cs typeface="Nunito"/>
                <a:sym typeface="Nunito"/>
              </a:rPr>
              <a:t> fijados, haz click en la pestaña para obtener la predicción.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10" name="Google Shape;410;p30"/>
          <p:cNvCxnSpPr/>
          <p:nvPr/>
        </p:nvCxnSpPr>
        <p:spPr>
          <a:xfrm rot="10800000">
            <a:off x="4997400" y="4431300"/>
            <a:ext cx="2336100" cy="4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30"/>
          <p:cNvSpPr txBox="1"/>
          <p:nvPr/>
        </p:nvSpPr>
        <p:spPr>
          <a:xfrm>
            <a:off x="7333500" y="3713100"/>
            <a:ext cx="1273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Si haces click en esa pestaña se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abrirá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un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menú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con aspectos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económicos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a tener en cuenta al crear el juego.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/>
          <p:nvPr>
            <p:ph type="title"/>
          </p:nvPr>
        </p:nvSpPr>
        <p:spPr>
          <a:xfrm>
            <a:off x="1836850" y="505575"/>
            <a:ext cx="5736000" cy="363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>
                <a:solidFill>
                  <a:schemeClr val="accent1"/>
                </a:solidFill>
              </a:rPr>
              <a:t>¡Muchas gracias por la atención!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272075" y="4641175"/>
            <a:ext cx="87957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Fuentes</a:t>
            </a:r>
            <a:r>
              <a:rPr lang="es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https://www.kaggle.com/datasets/andrewmvd/board-games</a:t>
            </a:r>
            <a:r>
              <a:rPr lang="es" sz="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8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345900" y="506925"/>
            <a:ext cx="80469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Feria interocio 2023 en IFEMA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0" y="1897575"/>
            <a:ext cx="3756675" cy="28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075" y="1489175"/>
            <a:ext cx="3965124" cy="29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25" y="204925"/>
            <a:ext cx="4563001" cy="12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>
            <p:ph idx="4294967295" type="body"/>
          </p:nvPr>
        </p:nvSpPr>
        <p:spPr>
          <a:xfrm>
            <a:off x="427325" y="354288"/>
            <a:ext cx="42252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83">
              <a:solidFill>
                <a:schemeClr val="dk2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s" sz="6283">
                <a:latin typeface="Maven Pro"/>
                <a:ea typeface="Maven Pro"/>
                <a:cs typeface="Maven Pro"/>
                <a:sym typeface="Maven Pro"/>
              </a:rPr>
              <a:t>JUEGOS DE MESA HACE 20-30 AÑOS</a:t>
            </a:r>
            <a:endParaRPr b="1" sz="7757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5703375" y="1585425"/>
            <a:ext cx="337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25" y="1883325"/>
            <a:ext cx="2829076" cy="21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300" y="907350"/>
            <a:ext cx="2342850" cy="2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0900" y="2604100"/>
            <a:ext cx="2310400" cy="242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9950" y="1635400"/>
            <a:ext cx="3054538" cy="21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/>
        </p:nvSpPr>
        <p:spPr>
          <a:xfrm>
            <a:off x="5888025" y="1390250"/>
            <a:ext cx="337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575" y="152175"/>
            <a:ext cx="4563001" cy="12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 txBox="1"/>
          <p:nvPr>
            <p:ph idx="1" type="body"/>
          </p:nvPr>
        </p:nvSpPr>
        <p:spPr>
          <a:xfrm>
            <a:off x="4183425" y="301538"/>
            <a:ext cx="44154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83">
              <a:solidFill>
                <a:schemeClr val="dk2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s" sz="6283">
                <a:solidFill>
                  <a:srgbClr val="1F1F1F"/>
                </a:solidFill>
                <a:latin typeface="Maven Pro"/>
                <a:ea typeface="Maven Pro"/>
                <a:cs typeface="Maven Pro"/>
                <a:sym typeface="Maven Pro"/>
              </a:rPr>
              <a:t>JUEGOS DE MESA EN LA ACTUALIDAD</a:t>
            </a:r>
            <a:endParaRPr b="1" sz="7757">
              <a:solidFill>
                <a:srgbClr val="1F1F1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ctr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900" y="1070325"/>
            <a:ext cx="2332301" cy="23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975" y="1646625"/>
            <a:ext cx="2332300" cy="23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0756" y="2571748"/>
            <a:ext cx="2499995" cy="24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/>
          <p:nvPr>
            <p:ph type="title"/>
          </p:nvPr>
        </p:nvSpPr>
        <p:spPr>
          <a:xfrm>
            <a:off x="584750" y="1602875"/>
            <a:ext cx="7143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s"/>
              <a:t>Constante evolución de los juegos de mesa y sus </a:t>
            </a:r>
            <a:r>
              <a:rPr lang="es"/>
              <a:t>mecánicas.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704934" y="0"/>
            <a:ext cx="773413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>
            <p:ph idx="4294967295" type="title"/>
          </p:nvPr>
        </p:nvSpPr>
        <p:spPr>
          <a:xfrm>
            <a:off x="1973400" y="132287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s" sz="1800">
                <a:latin typeface="Lato"/>
                <a:ea typeface="Lato"/>
                <a:cs typeface="Lato"/>
                <a:sym typeface="Lato"/>
              </a:rPr>
              <a:t>Evaluar cuales son las necesidades y los productos que está demandando el </a:t>
            </a:r>
            <a:r>
              <a:rPr b="0" lang="es" sz="1800">
                <a:latin typeface="Lato"/>
                <a:ea typeface="Lato"/>
                <a:cs typeface="Lato"/>
                <a:sym typeface="Lato"/>
              </a:rPr>
              <a:t>público a través de una base de datos de la página web Board Games Geek (BGG).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s" sz="1800">
                <a:latin typeface="Lato"/>
                <a:ea typeface="Lato"/>
                <a:cs typeface="Lato"/>
                <a:sym typeface="Lato"/>
              </a:rPr>
              <a:t>Implementar un sistema de predicción de rating de usuarios para startups de juegos de mesa.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2272650" y="476150"/>
            <a:ext cx="4389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OBJETIVOS</a:t>
            </a:r>
            <a:endParaRPr sz="29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type="title"/>
          </p:nvPr>
        </p:nvSpPr>
        <p:spPr>
          <a:xfrm>
            <a:off x="1971900" y="-1744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701625" y="1382150"/>
            <a:ext cx="4020000" cy="26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aven Pro Medium"/>
              <a:buChar char="●"/>
            </a:pP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Analizamos el Rating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 de usuarios.</a:t>
            </a:r>
            <a:endParaRPr b="0" sz="2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aven Pro Medium"/>
              <a:buChar char="●"/>
            </a:pP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Una 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distribución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prácticamente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r>
              <a:rPr b="0" lang="es" sz="2200">
                <a:latin typeface="Maven Pro Medium"/>
                <a:ea typeface="Maven Pro Medium"/>
                <a:cs typeface="Maven Pro Medium"/>
                <a:sym typeface="Maven Pro Medium"/>
              </a:rPr>
              <a:t>simétrica.</a:t>
            </a:r>
            <a:endParaRPr b="0" sz="2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325" name="Google Shape;3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371" y="1107825"/>
            <a:ext cx="3856478" cy="36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1971900" y="-1744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331" name="Google Shape;331;p20"/>
          <p:cNvSpPr txBox="1"/>
          <p:nvPr>
            <p:ph type="title"/>
          </p:nvPr>
        </p:nvSpPr>
        <p:spPr>
          <a:xfrm>
            <a:off x="4243725" y="1028000"/>
            <a:ext cx="4683300" cy="15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ven Pro Medium"/>
              <a:buChar char="●"/>
            </a:pP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Hay una correlación negativa grande entre ellas.</a:t>
            </a:r>
            <a:endParaRPr b="0"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332" name="Google Shape;332;p20"/>
          <p:cNvSpPr txBox="1"/>
          <p:nvPr/>
        </p:nvSpPr>
        <p:spPr>
          <a:xfrm>
            <a:off x="4243725" y="2528500"/>
            <a:ext cx="4490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SzPts val="2150"/>
              <a:buFont typeface="Maven Pro Medium"/>
              <a:buChar char="●"/>
            </a:pPr>
            <a:r>
              <a:rPr lang="es" sz="24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 mayor nota de los usuarios el valor del ranking del BGG es más bajo. (Es decir, mejor juego)</a:t>
            </a:r>
            <a:endParaRPr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333" name="Google Shape;3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5" y="1834275"/>
            <a:ext cx="3938925" cy="260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0"/>
          <p:cNvSpPr txBox="1"/>
          <p:nvPr/>
        </p:nvSpPr>
        <p:spPr>
          <a:xfrm>
            <a:off x="4504700" y="4634300"/>
            <a:ext cx="44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</a:rPr>
              <a:t>* El coeficiente de correlación es una medida de dependencia lineal entre dos 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 aleatorias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</a:rPr>
              <a:t> 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cuantitativas</a:t>
            </a:r>
            <a:r>
              <a:rPr lang="es" sz="600">
                <a:solidFill>
                  <a:srgbClr val="1F1F1F"/>
                </a:solidFill>
              </a:rPr>
              <a:t> y su valor tiene que estar entre -1 y 1(siendo 1 una correlación positiva perfecta y -1 una correlación negativa perfecta, si es muy cercana a 0 no se consideran que tienen relación entre sí.)</a:t>
            </a:r>
            <a:endParaRPr sz="600">
              <a:solidFill>
                <a:srgbClr val="1F1F1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type="title"/>
          </p:nvPr>
        </p:nvSpPr>
        <p:spPr>
          <a:xfrm>
            <a:off x="1971900" y="-174425"/>
            <a:ext cx="5200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dk1"/>
                </a:solidFill>
              </a:rPr>
              <a:t>Análisis de base de datos de BGG</a:t>
            </a:r>
            <a:endParaRPr i="1" sz="2400">
              <a:solidFill>
                <a:schemeClr val="dk1"/>
              </a:solidFill>
            </a:endParaRPr>
          </a:p>
        </p:txBody>
      </p:sp>
      <p:pic>
        <p:nvPicPr>
          <p:cNvPr id="340" name="Google Shape;3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0" y="1566775"/>
            <a:ext cx="4546926" cy="30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/>
          <p:nvPr>
            <p:ph type="title"/>
          </p:nvPr>
        </p:nvSpPr>
        <p:spPr>
          <a:xfrm>
            <a:off x="4995800" y="1835825"/>
            <a:ext cx="3936600" cy="13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aven Pro Medium"/>
              <a:buChar char="●"/>
            </a:pP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Tenemos una correlación* positiva (</a:t>
            </a: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prácticamente</a:t>
            </a:r>
            <a:r>
              <a:rPr b="0" lang="es" sz="2400">
                <a:latin typeface="Maven Pro Medium"/>
                <a:ea typeface="Maven Pro Medium"/>
                <a:cs typeface="Maven Pro Medium"/>
                <a:sym typeface="Maven Pro Medium"/>
              </a:rPr>
              <a:t> de un 0.50) entre Rating y complejidad del juego.</a:t>
            </a:r>
            <a:endParaRPr b="0" sz="24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342" name="Google Shape;342;p21"/>
          <p:cNvSpPr txBox="1"/>
          <p:nvPr/>
        </p:nvSpPr>
        <p:spPr>
          <a:xfrm>
            <a:off x="4504700" y="4634300"/>
            <a:ext cx="44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</a:rPr>
              <a:t>* El coeficiente de correlación es una medida de dependencia lineal entre dos 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 aleatorias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</a:rPr>
              <a:t> </a:t>
            </a:r>
            <a:r>
              <a:rPr lang="es" sz="600">
                <a:solidFill>
                  <a:srgbClr val="1F1F1F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cuantitativas</a:t>
            </a:r>
            <a:r>
              <a:rPr lang="es" sz="600">
                <a:solidFill>
                  <a:srgbClr val="1F1F1F"/>
                </a:solidFill>
              </a:rPr>
              <a:t> y su valor tiene que estar entre -1 y 1(siendo 1 una correlación positiva perfecta y -1 una correlación negativa perfecta, si es muy cercana a 0 no se consideran que tienen relación entre sí.)</a:t>
            </a:r>
            <a:endParaRPr sz="600">
              <a:solidFill>
                <a:srgbClr val="1F1F1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